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</p:sldIdLst>
  <p:sldSz cy="5143500" cx="9144000"/>
  <p:notesSz cx="6858000" cy="9144000"/>
  <p:embeddedFontLst>
    <p:embeddedFont>
      <p:font typeface="Merriweather Sans"/>
      <p:regular r:id="rId45"/>
      <p:bold r:id="rId46"/>
      <p:italic r:id="rId47"/>
      <p:boldItalic r:id="rId48"/>
    </p:embeddedFont>
    <p:embeddedFont>
      <p:font typeface="Roboto"/>
      <p:regular r:id="rId49"/>
      <p:bold r:id="rId50"/>
      <p:italic r:id="rId51"/>
      <p:boldItalic r:id="rId52"/>
    </p:embeddedFont>
    <p:embeddedFont>
      <p:font typeface="Source Code Pro"/>
      <p:regular r:id="rId53"/>
      <p:bold r:id="rId54"/>
      <p:italic r:id="rId55"/>
      <p:boldItalic r:id="rId56"/>
    </p:embeddedFont>
    <p:embeddedFont>
      <p:font typeface="Oswald"/>
      <p:regular r:id="rId57"/>
      <p:bold r:id="rId5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font" Target="fonts/MerriweatherSans-bold.fntdata"/><Relationship Id="rId45" Type="http://schemas.openxmlformats.org/officeDocument/2006/relationships/font" Target="fonts/MerriweatherSans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MerriweatherSans-boldItalic.fntdata"/><Relationship Id="rId47" Type="http://schemas.openxmlformats.org/officeDocument/2006/relationships/font" Target="fonts/MerriweatherSans-italic.fntdata"/><Relationship Id="rId49" Type="http://schemas.openxmlformats.org/officeDocument/2006/relationships/font" Target="fonts/Roboto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Roboto-italic.fntdata"/><Relationship Id="rId50" Type="http://schemas.openxmlformats.org/officeDocument/2006/relationships/font" Target="fonts/Roboto-bold.fntdata"/><Relationship Id="rId53" Type="http://schemas.openxmlformats.org/officeDocument/2006/relationships/font" Target="fonts/SourceCodePro-regular.fntdata"/><Relationship Id="rId52" Type="http://schemas.openxmlformats.org/officeDocument/2006/relationships/font" Target="fonts/Roboto-boldItalic.fntdata"/><Relationship Id="rId11" Type="http://schemas.openxmlformats.org/officeDocument/2006/relationships/slide" Target="slides/slide6.xml"/><Relationship Id="rId55" Type="http://schemas.openxmlformats.org/officeDocument/2006/relationships/font" Target="fonts/SourceCodePro-italic.fntdata"/><Relationship Id="rId10" Type="http://schemas.openxmlformats.org/officeDocument/2006/relationships/slide" Target="slides/slide5.xml"/><Relationship Id="rId54" Type="http://schemas.openxmlformats.org/officeDocument/2006/relationships/font" Target="fonts/SourceCodePro-bold.fntdata"/><Relationship Id="rId13" Type="http://schemas.openxmlformats.org/officeDocument/2006/relationships/slide" Target="slides/slide8.xml"/><Relationship Id="rId57" Type="http://schemas.openxmlformats.org/officeDocument/2006/relationships/font" Target="fonts/Oswald-regular.fntdata"/><Relationship Id="rId12" Type="http://schemas.openxmlformats.org/officeDocument/2006/relationships/slide" Target="slides/slide7.xml"/><Relationship Id="rId56" Type="http://schemas.openxmlformats.org/officeDocument/2006/relationships/font" Target="fonts/SourceCodePro-bold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58" Type="http://schemas.openxmlformats.org/officeDocument/2006/relationships/font" Target="fonts/Oswald-bold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d6406df578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d6406df578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d6406df578_5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d6406df578_5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d6406df578_5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d6406df578_5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d6406df578_5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d6406df578_5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d6406df578_5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d6406df578_5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d6406df578_5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d6406df578_5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d6406df578_5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d6406df578_5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7916"/>
              </a:lnSpc>
              <a:spcBef>
                <a:spcPts val="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dced1b1914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dced1b1914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7916"/>
              </a:lnSpc>
              <a:spcBef>
                <a:spcPts val="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dced1b1914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dced1b1914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7916"/>
              </a:lnSpc>
              <a:spcBef>
                <a:spcPts val="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dced1b1914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dced1b1914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7916"/>
              </a:lnSpc>
              <a:spcBef>
                <a:spcPts val="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d6406df578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d6406df578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d6406df578_5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d6406df578_5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 el inicio del sitio los usuarios podrán ingresar con sus cuentas personales, y utilizar las funciones de esta de acuerdo a sus permisos en el sitio. Una sección donde se solicita el retiro de materiales, tipo de materiales y la forma de entrega, y para aquellos que se ofrecen a llevar personalmente los materiales o ayudar a otros a llevar materiales se podrán postular como “Vecino Buena Onda”, y además una sección solo visible para los administradores para la sección de “Secretaria”.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7916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Quedan libres los espacios en donde se van a ir actualizando las noticias que la secretaria considere pertinente para avisar a los usuarios.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d6406df578_5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d6406df578_5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7916"/>
              </a:lnSpc>
              <a:spcBef>
                <a:spcPts val="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 la sección de “Solicitar Retiro de materiales” podrán los ciudadanos cargar los datos necesarios para el retiro de los materiales.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d6406df578_5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d6406df578_5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7916"/>
              </a:lnSpc>
              <a:spcBef>
                <a:spcPts val="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 ciudadano especifica el tipo de material y la forma en que lo va a entregar. La secretaria se encarga de hacer el ABM.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6406df578_5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6406df578_5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 </a:t>
            </a:r>
            <a:r>
              <a:rPr lang="es-41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secretaría</a:t>
            </a:r>
            <a:r>
              <a:rPr lang="es-41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podrá registrar eliminar o editar información de los cartoneros en esta sección.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7916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Posibilita a su vez saber </a:t>
            </a:r>
            <a:r>
              <a:rPr lang="es-41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cuáles</a:t>
            </a:r>
            <a:r>
              <a:rPr lang="es-41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son los que están activos, los datos de los mismos, y el trabajo realizado en el mes.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d6406df578_5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d6406df578_5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7916"/>
              </a:lnSpc>
              <a:spcBef>
                <a:spcPts val="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Registro para los vecinos “buena onda”,aquellos  que esten a mas de 6km se registraran en este apartado,y </a:t>
            </a:r>
            <a:r>
              <a:rPr lang="es-41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serán</a:t>
            </a:r>
            <a:r>
              <a:rPr lang="es-41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estos los  que lleven los materiales al centro de acopio.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dced1b1914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dced1b1914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dced1b1914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dced1b1914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7916"/>
              </a:lnSpc>
              <a:spcBef>
                <a:spcPts val="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dced1b1914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dced1b1914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7916"/>
              </a:lnSpc>
              <a:spcBef>
                <a:spcPts val="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dced1b1914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dced1b1914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dced1b1914_1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dced1b1914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d6406df578_2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d6406df578_2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estas son las del profe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dced1b1914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dced1b1914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dced1b1914_1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dced1b1914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dced1b1914_1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dced1b1914_1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dced1b1914_1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dced1b1914_1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dac982dbdd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dac982dbdd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dced1b1914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dced1b1914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dced1b1914_1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dced1b1914_1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dced1b1914_1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dced1b1914_1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dced1b1914_1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dced1b1914_1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dced1b1914_1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dced1b1914_1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d6406df578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d6406df578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d6406df578_1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d6406df578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d6406df578_1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d6406df578_1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d6406df578_5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d6406df578_5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d6406df578_1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d6406df578_1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d6406df578_5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d6406df578_5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" name="Google Shape;52;p11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53" name="Google Shape;53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" name="Google Shape;5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Google Shape;20;p4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Google Shape;25;p5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6" name="Google Shape;26;p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Google Shape;34;p7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5" name="Google Shape;35;p7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6" name="Google Shape;36;p7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7" name="Google Shape;37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" name="Google Shape;4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44" name="Google Shape;44;p9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50" name="Google Shape;50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9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7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2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5.png"/><Relationship Id="rId4" Type="http://schemas.openxmlformats.org/officeDocument/2006/relationships/image" Target="../media/image18.png"/><Relationship Id="rId5" Type="http://schemas.openxmlformats.org/officeDocument/2006/relationships/image" Target="../media/image22.png"/><Relationship Id="rId6" Type="http://schemas.openxmlformats.org/officeDocument/2006/relationships/image" Target="../media/image24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3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5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1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2194" y="0"/>
            <a:ext cx="599181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3"/>
          <p:cNvSpPr txBox="1"/>
          <p:nvPr/>
        </p:nvSpPr>
        <p:spPr>
          <a:xfrm>
            <a:off x="-239625" y="2696925"/>
            <a:ext cx="4262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64" name="Google Shape;64;p13"/>
          <p:cNvSpPr txBox="1"/>
          <p:nvPr/>
        </p:nvSpPr>
        <p:spPr>
          <a:xfrm>
            <a:off x="362625" y="223675"/>
            <a:ext cx="53583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2200">
                <a:latin typeface="Merriweather Sans"/>
                <a:ea typeface="Merriweather Sans"/>
                <a:cs typeface="Merriweather Sans"/>
                <a:sym typeface="Merriweather Sans"/>
              </a:rPr>
              <a:t>INTRODUCCIÓN A LAS METODOLOGÍAS DE DESARROLLO DE SOFTWARE</a:t>
            </a:r>
            <a:endParaRPr b="1" sz="2200">
              <a:latin typeface="Merriweather Sans"/>
              <a:ea typeface="Merriweather Sans"/>
              <a:cs typeface="Merriweather Sans"/>
              <a:sym typeface="Merriweather Sans"/>
            </a:endParaRPr>
          </a:p>
        </p:txBody>
      </p:sp>
      <p:sp>
        <p:nvSpPr>
          <p:cNvPr id="65" name="Google Shape;65;p13"/>
          <p:cNvSpPr txBox="1"/>
          <p:nvPr/>
        </p:nvSpPr>
        <p:spPr>
          <a:xfrm>
            <a:off x="214675" y="3404375"/>
            <a:ext cx="42627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Merriweather Sans"/>
                <a:ea typeface="Merriweather Sans"/>
                <a:cs typeface="Merriweather Sans"/>
                <a:sym typeface="Merriweather Sans"/>
              </a:rPr>
              <a:t>Integrantes: </a:t>
            </a:r>
            <a:endParaRPr>
              <a:latin typeface="Merriweather Sans"/>
              <a:ea typeface="Merriweather Sans"/>
              <a:cs typeface="Merriweather Sans"/>
              <a:sym typeface="Merriweather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erriweather Sans"/>
              <a:buChar char="●"/>
            </a:pPr>
            <a:r>
              <a:rPr lang="es-419">
                <a:latin typeface="Merriweather Sans"/>
                <a:ea typeface="Merriweather Sans"/>
                <a:cs typeface="Merriweather Sans"/>
                <a:sym typeface="Merriweather Sans"/>
              </a:rPr>
              <a:t>Amici Cristian</a:t>
            </a:r>
            <a:endParaRPr>
              <a:latin typeface="Merriweather Sans"/>
              <a:ea typeface="Merriweather Sans"/>
              <a:cs typeface="Merriweather Sans"/>
              <a:sym typeface="Merriweather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erriweather Sans"/>
              <a:buChar char="●"/>
            </a:pPr>
            <a:r>
              <a:rPr lang="es-419">
                <a:latin typeface="Merriweather Sans"/>
                <a:ea typeface="Merriweather Sans"/>
                <a:cs typeface="Merriweather Sans"/>
                <a:sym typeface="Merriweather Sans"/>
              </a:rPr>
              <a:t>Caballero Celan Jeremias </a:t>
            </a:r>
            <a:endParaRPr>
              <a:latin typeface="Merriweather Sans"/>
              <a:ea typeface="Merriweather Sans"/>
              <a:cs typeface="Merriweather Sans"/>
              <a:sym typeface="Merriweather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erriweather Sans"/>
              <a:buChar char="●"/>
            </a:pPr>
            <a:r>
              <a:rPr lang="es-419">
                <a:latin typeface="Merriweather Sans"/>
                <a:ea typeface="Merriweather Sans"/>
                <a:cs typeface="Merriweather Sans"/>
                <a:sym typeface="Merriweather Sans"/>
              </a:rPr>
              <a:t>Cañada Nicolas</a:t>
            </a:r>
            <a:endParaRPr>
              <a:latin typeface="Merriweather Sans"/>
              <a:ea typeface="Merriweather Sans"/>
              <a:cs typeface="Merriweather Sans"/>
              <a:sym typeface="Merriweather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erriweather Sans"/>
              <a:buChar char="●"/>
            </a:pPr>
            <a:r>
              <a:rPr lang="es-419">
                <a:latin typeface="Merriweather Sans"/>
                <a:ea typeface="Merriweather Sans"/>
                <a:cs typeface="Merriweather Sans"/>
                <a:sym typeface="Merriweather Sans"/>
              </a:rPr>
              <a:t>Cepeda Tomas</a:t>
            </a:r>
            <a:endParaRPr>
              <a:latin typeface="Merriweather Sans"/>
              <a:ea typeface="Merriweather Sans"/>
              <a:cs typeface="Merriweather Sans"/>
              <a:sym typeface="Merriweather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erriweather Sans"/>
              <a:buChar char="●"/>
            </a:pPr>
            <a:r>
              <a:rPr lang="es-419">
                <a:latin typeface="Merriweather Sans"/>
                <a:ea typeface="Merriweather Sans"/>
                <a:cs typeface="Merriweather Sans"/>
                <a:sym typeface="Merriweather Sans"/>
              </a:rPr>
              <a:t>Coronel Ivo </a:t>
            </a:r>
            <a:endParaRPr>
              <a:latin typeface="Merriweather Sans"/>
              <a:ea typeface="Merriweather Sans"/>
              <a:cs typeface="Merriweather Sans"/>
              <a:sym typeface="Merriweather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erriweather Sans"/>
              <a:buChar char="●"/>
            </a:pPr>
            <a:r>
              <a:rPr lang="es-419">
                <a:latin typeface="Merriweather Sans"/>
                <a:ea typeface="Merriweather Sans"/>
                <a:cs typeface="Merriweather Sans"/>
                <a:sym typeface="Merriweather Sans"/>
              </a:rPr>
              <a:t>Lopez Camila</a:t>
            </a:r>
            <a:endParaRPr>
              <a:latin typeface="Merriweather Sans"/>
              <a:ea typeface="Merriweather Sans"/>
              <a:cs typeface="Merriweather Sans"/>
              <a:sym typeface="Merriweather Sans"/>
            </a:endParaRPr>
          </a:p>
        </p:txBody>
      </p:sp>
      <p:sp>
        <p:nvSpPr>
          <p:cNvPr id="66" name="Google Shape;66;p13"/>
          <p:cNvSpPr/>
          <p:nvPr/>
        </p:nvSpPr>
        <p:spPr>
          <a:xfrm>
            <a:off x="362625" y="1088250"/>
            <a:ext cx="941400" cy="400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#2 User Stories - </a:t>
            </a:r>
            <a:r>
              <a:rPr lang="es-419">
                <a:solidFill>
                  <a:schemeClr val="dk1"/>
                </a:solidFill>
              </a:rPr>
              <a:t>Responsable de la cooperativa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22" name="Google Shape;122;p22"/>
          <p:cNvSpPr txBox="1"/>
          <p:nvPr>
            <p:ph idx="1" type="body"/>
          </p:nvPr>
        </p:nvSpPr>
        <p:spPr>
          <a:xfrm>
            <a:off x="366900" y="1172275"/>
            <a:ext cx="8410200" cy="3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s-419" sz="1500"/>
              <a:t>Como responsable de la cooperativa quiero que el sistema genere un listado de los recorridos a cada cartonero para organizar los pedidos de </a:t>
            </a:r>
            <a:r>
              <a:rPr lang="es-419" sz="1500"/>
              <a:t>recolección</a:t>
            </a:r>
            <a:r>
              <a:rPr lang="es-419" sz="1500"/>
              <a:t>.</a:t>
            </a:r>
            <a:endParaRPr sz="15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SzPts val="1500"/>
              <a:buChar char="●"/>
            </a:pPr>
            <a:r>
              <a:rPr lang="es-419" sz="1500"/>
              <a:t>Como responsable de la cooperativa quiero poder registrar el peso de los materiales que me traen para poder llevar un control.</a:t>
            </a:r>
            <a:endParaRPr sz="15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SzPts val="1500"/>
              <a:buChar char="●"/>
            </a:pPr>
            <a:r>
              <a:rPr lang="es-419" sz="1500"/>
              <a:t>Como responsable de la cooperativa quiero poder contar con una cartelera virtual para vincular a ciudadanos que van a acercar los materiales al centro de acopio y que ofrecen el espacio extra de sus vehículos para transportar los de otros.</a:t>
            </a:r>
            <a:endParaRPr sz="1500"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5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3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Tasks</a:t>
            </a:r>
            <a:endParaRPr/>
          </a:p>
        </p:txBody>
      </p:sp>
      <p:sp>
        <p:nvSpPr>
          <p:cNvPr id="128" name="Google Shape;128;p23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200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#3 Tasks </a:t>
            </a:r>
            <a:endParaRPr/>
          </a:p>
        </p:txBody>
      </p:sp>
      <p:sp>
        <p:nvSpPr>
          <p:cNvPr id="134" name="Google Shape;134;p24"/>
          <p:cNvSpPr txBox="1"/>
          <p:nvPr>
            <p:ph idx="1" type="body"/>
          </p:nvPr>
        </p:nvSpPr>
        <p:spPr>
          <a:xfrm>
            <a:off x="244475" y="1424400"/>
            <a:ext cx="8410200" cy="311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s-419" sz="1500"/>
              <a:t>Como </a:t>
            </a:r>
            <a:r>
              <a:rPr lang="es-419" sz="1500">
                <a:solidFill>
                  <a:schemeClr val="dk1"/>
                </a:solidFill>
              </a:rPr>
              <a:t>cartonero </a:t>
            </a:r>
            <a:r>
              <a:rPr lang="es-419" sz="1500"/>
              <a:t>quiero llevar un control de los kilos de material que llevo para saber cuanto me tienen que abonar.</a:t>
            </a:r>
            <a:endParaRPr sz="1500"/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500"/>
              <a:buChar char="●"/>
            </a:pPr>
            <a:r>
              <a:rPr lang="es-419" sz="1500"/>
              <a:t>Como </a:t>
            </a:r>
            <a:r>
              <a:rPr lang="es-419" sz="1500">
                <a:solidFill>
                  <a:schemeClr val="dk1"/>
                </a:solidFill>
              </a:rPr>
              <a:t>ciudadano </a:t>
            </a:r>
            <a:r>
              <a:rPr lang="es-419" sz="1500"/>
              <a:t>quiero poder cargar una oferta de transporte para llevar lo de otras personas.</a:t>
            </a:r>
            <a:endParaRPr sz="1500"/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500"/>
              <a:buChar char="●"/>
            </a:pPr>
            <a:r>
              <a:rPr lang="es-419" sz="1500"/>
              <a:t>Como </a:t>
            </a:r>
            <a:r>
              <a:rPr lang="es-419" sz="1500">
                <a:solidFill>
                  <a:schemeClr val="dk1"/>
                </a:solidFill>
              </a:rPr>
              <a:t>centro de acopio</a:t>
            </a:r>
            <a:r>
              <a:rPr lang="es-419" sz="1500"/>
              <a:t> quiero poder obtener el peso automáticamente.</a:t>
            </a:r>
            <a:endParaRPr sz="1500"/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5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#3 Tasks </a:t>
            </a:r>
            <a:endParaRPr/>
          </a:p>
        </p:txBody>
      </p:sp>
      <p:sp>
        <p:nvSpPr>
          <p:cNvPr id="140" name="Google Shape;140;p25"/>
          <p:cNvSpPr txBox="1"/>
          <p:nvPr>
            <p:ph idx="1" type="body"/>
          </p:nvPr>
        </p:nvSpPr>
        <p:spPr>
          <a:xfrm>
            <a:off x="269675" y="1298325"/>
            <a:ext cx="8410200" cy="311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2385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500"/>
              <a:buChar char="●"/>
            </a:pPr>
            <a:r>
              <a:rPr lang="es-419" sz="1500"/>
              <a:t>Como </a:t>
            </a:r>
            <a:r>
              <a:rPr lang="es-419" sz="1500">
                <a:solidFill>
                  <a:schemeClr val="dk1"/>
                </a:solidFill>
              </a:rPr>
              <a:t>secretaria </a:t>
            </a:r>
            <a:r>
              <a:rPr lang="es-419" sz="1500"/>
              <a:t>quiero poder recuperar los recorridos no realizados en la anterior visita.</a:t>
            </a:r>
            <a:endParaRPr sz="1500"/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500"/>
              <a:buChar char="●"/>
            </a:pPr>
            <a:r>
              <a:rPr lang="es-419" sz="1500"/>
              <a:t>Como </a:t>
            </a:r>
            <a:r>
              <a:rPr lang="es-419" sz="1500">
                <a:solidFill>
                  <a:schemeClr val="dk1"/>
                </a:solidFill>
              </a:rPr>
              <a:t>responsable de la cooperativa</a:t>
            </a:r>
            <a:r>
              <a:rPr lang="es-419" sz="1500"/>
              <a:t> quiero poder identificar que personas traen cierta cantidad de materiales.</a:t>
            </a:r>
            <a:endParaRPr sz="1500"/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500"/>
              <a:buChar char="●"/>
            </a:pPr>
            <a:r>
              <a:rPr lang="es-419" sz="1500"/>
              <a:t>Como </a:t>
            </a:r>
            <a:r>
              <a:rPr lang="es-419" sz="1500">
                <a:solidFill>
                  <a:schemeClr val="dk1"/>
                </a:solidFill>
              </a:rPr>
              <a:t>responsable de la cooperativa</a:t>
            </a:r>
            <a:r>
              <a:rPr lang="es-419" sz="1500"/>
              <a:t> quiero tener roles de usuario para definir los permisos</a:t>
            </a:r>
            <a:endParaRPr sz="15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6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User Story Map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7"/>
          <p:cNvSpPr/>
          <p:nvPr/>
        </p:nvSpPr>
        <p:spPr>
          <a:xfrm>
            <a:off x="344675" y="4656600"/>
            <a:ext cx="1353000" cy="486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" name="Google Shape;15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75175"/>
            <a:ext cx="8839198" cy="3291936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7"/>
          <p:cNvSpPr txBox="1"/>
          <p:nvPr>
            <p:ph type="title"/>
          </p:nvPr>
        </p:nvSpPr>
        <p:spPr>
          <a:xfrm>
            <a:off x="311700" y="217525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USM Completo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8"/>
          <p:cNvSpPr/>
          <p:nvPr/>
        </p:nvSpPr>
        <p:spPr>
          <a:xfrm>
            <a:off x="344675" y="4656600"/>
            <a:ext cx="1353000" cy="486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8" name="Google Shape;15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7450" y="758350"/>
            <a:ext cx="4922099" cy="4385149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8"/>
          <p:cNvSpPr txBox="1"/>
          <p:nvPr>
            <p:ph type="title"/>
          </p:nvPr>
        </p:nvSpPr>
        <p:spPr>
          <a:xfrm>
            <a:off x="311700" y="69925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USM parte del ciudadano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9"/>
          <p:cNvSpPr/>
          <p:nvPr/>
        </p:nvSpPr>
        <p:spPr>
          <a:xfrm>
            <a:off x="344675" y="4656600"/>
            <a:ext cx="1353000" cy="486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5" name="Google Shape;16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7513" y="573025"/>
            <a:ext cx="5008975" cy="4570475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9"/>
          <p:cNvSpPr txBox="1"/>
          <p:nvPr>
            <p:ph type="title"/>
          </p:nvPr>
        </p:nvSpPr>
        <p:spPr>
          <a:xfrm>
            <a:off x="311700" y="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USM parte de la secretaria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0"/>
          <p:cNvSpPr/>
          <p:nvPr/>
        </p:nvSpPr>
        <p:spPr>
          <a:xfrm>
            <a:off x="344675" y="4656600"/>
            <a:ext cx="1353000" cy="486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2" name="Google Shape;17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8838" y="660200"/>
            <a:ext cx="3886325" cy="4483299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30"/>
          <p:cNvSpPr txBox="1"/>
          <p:nvPr>
            <p:ph type="title"/>
          </p:nvPr>
        </p:nvSpPr>
        <p:spPr>
          <a:xfrm>
            <a:off x="311700" y="33025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USM responsable de la cooperativa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1"/>
          <p:cNvSpPr txBox="1"/>
          <p:nvPr>
            <p:ph type="title"/>
          </p:nvPr>
        </p:nvSpPr>
        <p:spPr>
          <a:xfrm>
            <a:off x="579900" y="1701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Sketchs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4"/>
          <p:cNvSpPr txBox="1"/>
          <p:nvPr>
            <p:ph type="ctrTitle"/>
          </p:nvPr>
        </p:nvSpPr>
        <p:spPr>
          <a:xfrm>
            <a:off x="430800" y="46275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Criterio de Done</a:t>
            </a:r>
            <a:endParaRPr/>
          </a:p>
        </p:txBody>
      </p:sp>
      <p:sp>
        <p:nvSpPr>
          <p:cNvPr id="72" name="Google Shape;72;p14"/>
          <p:cNvSpPr txBox="1"/>
          <p:nvPr>
            <p:ph idx="1" type="subTitle"/>
          </p:nvPr>
        </p:nvSpPr>
        <p:spPr>
          <a:xfrm>
            <a:off x="221550" y="33246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9144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55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El equipo Scrum debe tener un entendimiento compartido de lo que significa que el trabajo esté completo.</a:t>
            </a:r>
            <a:endParaRPr sz="155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9144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5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5825" y="82800"/>
            <a:ext cx="6512349" cy="4977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32"/>
          <p:cNvSpPr/>
          <p:nvPr/>
        </p:nvSpPr>
        <p:spPr>
          <a:xfrm>
            <a:off x="75750" y="58500"/>
            <a:ext cx="1168200" cy="50265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32"/>
          <p:cNvSpPr/>
          <p:nvPr/>
        </p:nvSpPr>
        <p:spPr>
          <a:xfrm>
            <a:off x="7900050" y="58500"/>
            <a:ext cx="1168200" cy="50265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3"/>
          <p:cNvSpPr/>
          <p:nvPr/>
        </p:nvSpPr>
        <p:spPr>
          <a:xfrm>
            <a:off x="113350" y="152400"/>
            <a:ext cx="1168200" cy="50265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33"/>
          <p:cNvSpPr/>
          <p:nvPr/>
        </p:nvSpPr>
        <p:spPr>
          <a:xfrm>
            <a:off x="7900050" y="58500"/>
            <a:ext cx="1168200" cy="50265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2" name="Google Shape;19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6350" y="152400"/>
            <a:ext cx="6330284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4"/>
          <p:cNvSpPr/>
          <p:nvPr/>
        </p:nvSpPr>
        <p:spPr>
          <a:xfrm>
            <a:off x="75750" y="58500"/>
            <a:ext cx="1168200" cy="50265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34"/>
          <p:cNvSpPr/>
          <p:nvPr/>
        </p:nvSpPr>
        <p:spPr>
          <a:xfrm>
            <a:off x="7900050" y="58500"/>
            <a:ext cx="1168200" cy="50265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9" name="Google Shape;19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6350" y="152400"/>
            <a:ext cx="6177930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5"/>
          <p:cNvSpPr/>
          <p:nvPr/>
        </p:nvSpPr>
        <p:spPr>
          <a:xfrm>
            <a:off x="75750" y="58500"/>
            <a:ext cx="1168200" cy="50265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35"/>
          <p:cNvSpPr/>
          <p:nvPr/>
        </p:nvSpPr>
        <p:spPr>
          <a:xfrm>
            <a:off x="7900050" y="58500"/>
            <a:ext cx="1168200" cy="50265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6" name="Google Shape;20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6350" y="152400"/>
            <a:ext cx="6330284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6"/>
          <p:cNvSpPr/>
          <p:nvPr/>
        </p:nvSpPr>
        <p:spPr>
          <a:xfrm>
            <a:off x="75750" y="58500"/>
            <a:ext cx="1168200" cy="50265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36"/>
          <p:cNvSpPr/>
          <p:nvPr/>
        </p:nvSpPr>
        <p:spPr>
          <a:xfrm>
            <a:off x="7900050" y="58500"/>
            <a:ext cx="1168200" cy="50265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3" name="Google Shape;21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6350" y="152400"/>
            <a:ext cx="6330284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7"/>
          <p:cNvSpPr txBox="1"/>
          <p:nvPr>
            <p:ph type="title"/>
          </p:nvPr>
        </p:nvSpPr>
        <p:spPr>
          <a:xfrm>
            <a:off x="579900" y="1701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Poker planning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8"/>
          <p:cNvSpPr/>
          <p:nvPr/>
        </p:nvSpPr>
        <p:spPr>
          <a:xfrm>
            <a:off x="188800" y="1105150"/>
            <a:ext cx="1353000" cy="4869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4" name="Google Shape;22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4200" y="837450"/>
            <a:ext cx="6835600" cy="4306049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38"/>
          <p:cNvSpPr txBox="1"/>
          <p:nvPr>
            <p:ph type="title"/>
          </p:nvPr>
        </p:nvSpPr>
        <p:spPr>
          <a:xfrm>
            <a:off x="311700" y="-40775"/>
            <a:ext cx="8520600" cy="131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222">
                <a:solidFill>
                  <a:schemeClr val="lt1"/>
                </a:solidFill>
              </a:rPr>
              <a:t>Como ciudadano quiero poder indicar que tengo elementos reciclables para que un cartonero los retire.</a:t>
            </a:r>
            <a:endParaRPr sz="2222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9"/>
          <p:cNvSpPr txBox="1"/>
          <p:nvPr>
            <p:ph type="title"/>
          </p:nvPr>
        </p:nvSpPr>
        <p:spPr>
          <a:xfrm>
            <a:off x="311700" y="151100"/>
            <a:ext cx="8520600" cy="148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222">
                <a:solidFill>
                  <a:schemeClr val="lt1"/>
                </a:solidFill>
              </a:rPr>
              <a:t>Como ciudadano quiero saber como se debe entregar el material y cuales son aceptados para evitar llevar materiales que no puedan ser aceptados.</a:t>
            </a:r>
            <a:endParaRPr sz="2222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22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39"/>
          <p:cNvSpPr/>
          <p:nvPr/>
        </p:nvSpPr>
        <p:spPr>
          <a:xfrm>
            <a:off x="133150" y="1105150"/>
            <a:ext cx="1353000" cy="4869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2" name="Google Shape;23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2400" y="934575"/>
            <a:ext cx="6179201" cy="4042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0"/>
          <p:cNvSpPr txBox="1"/>
          <p:nvPr>
            <p:ph type="title"/>
          </p:nvPr>
        </p:nvSpPr>
        <p:spPr>
          <a:xfrm>
            <a:off x="579900" y="1701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Implementación de la Web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Vista del lado del cliente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4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491850"/>
            <a:ext cx="8839198" cy="40182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5"/>
          <p:cNvSpPr/>
          <p:nvPr/>
        </p:nvSpPr>
        <p:spPr>
          <a:xfrm>
            <a:off x="251600" y="1036450"/>
            <a:ext cx="941400" cy="400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15"/>
          <p:cNvSpPr txBox="1"/>
          <p:nvPr>
            <p:ph idx="1" type="body"/>
          </p:nvPr>
        </p:nvSpPr>
        <p:spPr>
          <a:xfrm>
            <a:off x="72725" y="603150"/>
            <a:ext cx="8520600" cy="393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7465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300"/>
              <a:buFont typeface="Oswald"/>
              <a:buChar char="●"/>
            </a:pPr>
            <a:r>
              <a:rPr lang="es-419" sz="2300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rPr>
              <a:t>El trabajo de cada miembro del equipo ha sido testeado, por al menos otro</a:t>
            </a:r>
            <a:endParaRPr sz="2300">
              <a:solidFill>
                <a:srgbClr val="434343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300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rPr>
              <a:t>miembro del equipo. El testing implica hacer un template dónde se especifique </a:t>
            </a:r>
            <a:r>
              <a:rPr lang="es-419" sz="2300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rPr>
              <a:t>q</a:t>
            </a:r>
            <a:r>
              <a:rPr lang="es-419" sz="2300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rPr>
              <a:t>ué criterios se van a utilizar para hacer el testing.</a:t>
            </a:r>
            <a:endParaRPr sz="2300">
              <a:solidFill>
                <a:srgbClr val="434343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rgbClr val="434343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rgbClr val="434343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7465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300"/>
              <a:buFont typeface="Oswald"/>
              <a:buChar char="●"/>
            </a:pPr>
            <a:r>
              <a:rPr lang="es-419" sz="2300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rPr>
              <a:t>Verificar que lo implementado cumpla con los criterios de aceptación asociados.</a:t>
            </a:r>
            <a:endParaRPr sz="2300">
              <a:solidFill>
                <a:srgbClr val="434343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rgbClr val="434343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rgbClr val="434343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7465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300"/>
              <a:buFont typeface="Oswald"/>
              <a:buChar char="●"/>
            </a:pPr>
            <a:r>
              <a:rPr lang="es-419" sz="2300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rPr>
              <a:t>Haber hecho un commit al repositorio referenciando el ID de la tarea</a:t>
            </a:r>
            <a:endParaRPr sz="2300">
              <a:solidFill>
                <a:srgbClr val="434343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300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rPr>
              <a:t>correspondiente de Jira.</a:t>
            </a:r>
            <a:endParaRPr sz="2300">
              <a:solidFill>
                <a:srgbClr val="434343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rgbClr val="434343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SzPts val="935"/>
              <a:buNone/>
            </a:pPr>
            <a:r>
              <a:t/>
            </a:r>
            <a:endParaRPr sz="153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42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42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49" name="Google Shape;24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8156"/>
            <a:ext cx="9144000" cy="41671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Google Shape;25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554463"/>
            <a:ext cx="8839201" cy="40345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4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44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61" name="Google Shape;261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578963"/>
            <a:ext cx="8839201" cy="40593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Google Shape;266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20600"/>
            <a:ext cx="8839199" cy="39771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457200" lvl="0" marL="2743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chemeClr val="lt1"/>
                </a:solidFill>
              </a:rPr>
              <a:t>Base de datos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272" name="Google Shape;272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45811"/>
            <a:ext cx="9144000" cy="8926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00500" y="2478239"/>
            <a:ext cx="3857625" cy="1276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0988" y="4057413"/>
            <a:ext cx="8582025" cy="71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21900" y="3000289"/>
            <a:ext cx="2114550" cy="29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7"/>
          <p:cNvSpPr txBox="1"/>
          <p:nvPr>
            <p:ph type="title"/>
          </p:nvPr>
        </p:nvSpPr>
        <p:spPr>
          <a:xfrm>
            <a:off x="579900" y="1701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Implementación de la Web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Vista del lado de la secretaria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8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6" name="Google Shape;286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72491"/>
            <a:ext cx="9144001" cy="4178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Google Shape;291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42275"/>
            <a:ext cx="8839198" cy="40182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" name="Google Shape;296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98100"/>
            <a:ext cx="8839200" cy="4019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Google Shape;301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81450"/>
            <a:ext cx="8839202" cy="40184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Momentos de desarrollo 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Épica</a:t>
            </a:r>
            <a:endParaRPr/>
          </a:p>
        </p:txBody>
      </p:sp>
      <p:sp>
        <p:nvSpPr>
          <p:cNvPr id="89" name="Google Shape;89;p1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000">
                <a:solidFill>
                  <a:srgbClr val="434343"/>
                </a:solidFill>
              </a:rPr>
              <a:t>En esta fase el equipo estudió los requerimientos del sistema</a:t>
            </a:r>
            <a:endParaRPr sz="4200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#1- </a:t>
            </a:r>
            <a:r>
              <a:rPr lang="es-419"/>
              <a:t>Épica</a:t>
            </a:r>
            <a:endParaRPr/>
          </a:p>
        </p:txBody>
      </p:sp>
      <p:sp>
        <p:nvSpPr>
          <p:cNvPr id="95" name="Google Shape;95;p18"/>
          <p:cNvSpPr txBox="1"/>
          <p:nvPr/>
        </p:nvSpPr>
        <p:spPr>
          <a:xfrm>
            <a:off x="107550" y="1578150"/>
            <a:ext cx="8758800" cy="25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lnSpc>
                <a:spcPct val="116667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500"/>
              <a:buFont typeface="Source Code Pro"/>
              <a:buChar char="●"/>
            </a:pPr>
            <a:r>
              <a:rPr lang="es-419" sz="1500">
                <a:solidFill>
                  <a:srgbClr val="172B4D"/>
                </a:solidFill>
                <a:highlight>
                  <a:schemeClr val="lt1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Como cooperativa quiero implementar una página web para permitirle a los ciudadanos que tienen en sus hogares elementos reciclables, dar aviso para ser retirados por los cartoneros.</a:t>
            </a:r>
            <a:endParaRPr sz="1500">
              <a:solidFill>
                <a:srgbClr val="172B4D"/>
              </a:solidFill>
              <a:highlight>
                <a:schemeClr val="lt1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457200" rtl="0" algn="l">
              <a:lnSpc>
                <a:spcPct val="11666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172B4D"/>
              </a:solidFill>
              <a:highlight>
                <a:schemeClr val="lt1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1666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950">
              <a:solidFill>
                <a:srgbClr val="172B4D"/>
              </a:solidFill>
              <a:highlight>
                <a:srgbClr val="EBECF0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950">
              <a:solidFill>
                <a:srgbClr val="172B4D"/>
              </a:solidFill>
              <a:highlight>
                <a:srgbClr val="EBECF0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6" name="Google Shape;96;p18"/>
          <p:cNvSpPr/>
          <p:nvPr/>
        </p:nvSpPr>
        <p:spPr>
          <a:xfrm>
            <a:off x="273800" y="1106000"/>
            <a:ext cx="941400" cy="400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9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User Stories</a:t>
            </a:r>
            <a:endParaRPr/>
          </a:p>
        </p:txBody>
      </p:sp>
      <p:sp>
        <p:nvSpPr>
          <p:cNvPr id="102" name="Google Shape;102;p19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4200">
                <a:solidFill>
                  <a:srgbClr val="434343"/>
                </a:solidFill>
              </a:rPr>
              <a:t>Distribuidas en los siguientes roles</a:t>
            </a:r>
            <a:endParaRPr sz="4200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#2 User Stories - </a:t>
            </a:r>
            <a:r>
              <a:rPr lang="es-419">
                <a:solidFill>
                  <a:schemeClr val="dk1"/>
                </a:solidFill>
              </a:rPr>
              <a:t>Ciudadano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08" name="Google Shape;108;p20"/>
          <p:cNvSpPr txBox="1"/>
          <p:nvPr>
            <p:ph idx="1" type="body"/>
          </p:nvPr>
        </p:nvSpPr>
        <p:spPr>
          <a:xfrm>
            <a:off x="366900" y="1439225"/>
            <a:ext cx="84102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316706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-419" sz="1500"/>
              <a:t>Como ciudadano quiero poder indicar que tengo elementos reciclables para que un cartonero los retire.</a:t>
            </a:r>
            <a:endParaRPr sz="15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16706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s-419" sz="1500"/>
              <a:t>Como ciudadano quiero saber como se debe entregar el material y cuales son aceptados para evitar llevar materiales que no puedan ser aceptados.</a:t>
            </a:r>
            <a:endParaRPr sz="15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16706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s-419" sz="1500"/>
              <a:t>Como ciudadano quiero postularme al servicio de "Vecino buena onda" para poder aprovechar el viaje y llevar los materiales de otros ciudadanos para hacer uso de ese servicio de recolección.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109" name="Google Shape;109;p20"/>
          <p:cNvSpPr/>
          <p:nvPr/>
        </p:nvSpPr>
        <p:spPr>
          <a:xfrm>
            <a:off x="362625" y="1088250"/>
            <a:ext cx="941400" cy="400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1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#2 User Stories - </a:t>
            </a:r>
            <a:r>
              <a:rPr lang="es-419">
                <a:solidFill>
                  <a:schemeClr val="dk1"/>
                </a:solidFill>
              </a:rPr>
              <a:t>Secretaria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5" name="Google Shape;115;p21"/>
          <p:cNvSpPr txBox="1"/>
          <p:nvPr>
            <p:ph idx="1" type="body"/>
          </p:nvPr>
        </p:nvSpPr>
        <p:spPr>
          <a:xfrm>
            <a:off x="366900" y="1488450"/>
            <a:ext cx="8410200" cy="3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/>
          </a:bodyPr>
          <a:lstStyle/>
          <a:p>
            <a:pPr indent="-30956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-419" sz="1500"/>
              <a:t>Como secretaria quiero tener un listado de datos de los cartoneros para permitir la alta, baja y modificación de sus datos.</a:t>
            </a:r>
            <a:endParaRPr sz="1500"/>
          </a:p>
          <a:p>
            <a:pPr indent="-30956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-419" sz="1500"/>
              <a:t>Como secretaria quiero poder registrarme para tener acceso al sistema.</a:t>
            </a:r>
            <a:endParaRPr sz="1500"/>
          </a:p>
          <a:p>
            <a:pPr indent="-30956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-419" sz="1500"/>
              <a:t>Como secretaria quiero poder consultar </a:t>
            </a:r>
            <a:r>
              <a:rPr lang="es-419" sz="1500"/>
              <a:t>qué</a:t>
            </a:r>
            <a:r>
              <a:rPr lang="es-419" sz="1500"/>
              <a:t> domicilios </a:t>
            </a:r>
            <a:r>
              <a:rPr lang="es-419" sz="1500"/>
              <a:t>tenía</a:t>
            </a:r>
            <a:r>
              <a:rPr lang="es-419" sz="1500"/>
              <a:t> asignados cada cartonero para ver si fueron todos visitados.</a:t>
            </a:r>
            <a:endParaRPr sz="1500"/>
          </a:p>
          <a:p>
            <a:pPr indent="-30956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-419" sz="1500"/>
              <a:t>Como secretaria quiero poder hacer alta, baja y </a:t>
            </a:r>
            <a:r>
              <a:rPr lang="es-419" sz="1500"/>
              <a:t>modificación</a:t>
            </a:r>
            <a:r>
              <a:rPr lang="es-419" sz="1500"/>
              <a:t> de los materiales del sistema para mantenerme actualizado con los nuevos convenios.</a:t>
            </a:r>
            <a:endParaRPr sz="1500"/>
          </a:p>
          <a:p>
            <a:pPr indent="-30956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-419" sz="1500"/>
              <a:t>Como secretaria quiero poder registrar la cantidad de kilos vendidos de cada material para llevar un control sobre </a:t>
            </a:r>
            <a:r>
              <a:rPr lang="es-419" sz="1500"/>
              <a:t>cuánto</a:t>
            </a:r>
            <a:r>
              <a:rPr lang="es-419" sz="1500"/>
              <a:t> entrego cada uno de ellos de cada material.</a:t>
            </a:r>
            <a:endParaRPr sz="1500"/>
          </a:p>
          <a:p>
            <a:pPr indent="-30956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-419" sz="1500"/>
              <a:t>Como Secretaria quiero llevar un control de kilos de material recolectado para poder realizarle el pago a cada cartonero según cuanto porcentaje merecen.</a:t>
            </a:r>
            <a:endParaRPr sz="1500"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116" name="Google Shape;116;p21"/>
          <p:cNvSpPr/>
          <p:nvPr/>
        </p:nvSpPr>
        <p:spPr>
          <a:xfrm>
            <a:off x="362625" y="1088250"/>
            <a:ext cx="941400" cy="400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0838F"/>
      </a:accent5>
      <a:accent6>
        <a:srgbClr val="F8E71C"/>
      </a:accent6>
      <a:hlink>
        <a:srgbClr val="00838F"/>
      </a:hlink>
      <a:folHlink>
        <a:srgbClr val="00838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